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6" r:id="rId2"/>
    <p:sldId id="257" r:id="rId3"/>
    <p:sldId id="272" r:id="rId4"/>
    <p:sldId id="258" r:id="rId5"/>
    <p:sldId id="260" r:id="rId6"/>
    <p:sldId id="261" r:id="rId7"/>
    <p:sldId id="285" r:id="rId8"/>
    <p:sldId id="262" r:id="rId9"/>
    <p:sldId id="263" r:id="rId10"/>
    <p:sldId id="286" r:id="rId11"/>
    <p:sldId id="264" r:id="rId12"/>
    <p:sldId id="282" r:id="rId13"/>
    <p:sldId id="283" r:id="rId14"/>
    <p:sldId id="284" r:id="rId15"/>
    <p:sldId id="265" r:id="rId16"/>
    <p:sldId id="266" r:id="rId17"/>
    <p:sldId id="273" r:id="rId18"/>
    <p:sldId id="267" r:id="rId19"/>
    <p:sldId id="274" r:id="rId20"/>
    <p:sldId id="276" r:id="rId21"/>
    <p:sldId id="277" r:id="rId22"/>
    <p:sldId id="275" r:id="rId23"/>
    <p:sldId id="278" r:id="rId24"/>
    <p:sldId id="279" r:id="rId25"/>
    <p:sldId id="268" r:id="rId26"/>
    <p:sldId id="269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39B736-610C-479E-B219-26A5241266E2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072176-ADE2-4212-A966-76C818A6736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11264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AA954-D6A5-4CD7-8066-BE71EF400C75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F8B57-0E7E-489A-B604-1AD127426F8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59989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3F263-25EC-4E45-807F-B0A0BC9D331F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D1630-D327-4D08-BB12-978C5AE0DFE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3567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E88C7-A2F9-49A6-A812-3CB149F6D2E8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0AD8E-C3BA-4428-8EEA-C9EFBB96251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3346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FD6D6-8FDD-4319-A7D0-FDF217276AF0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C4E46-71E3-4A5A-93E6-403D78F9C21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7920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790A7-6A8B-43AC-82C7-6D0329A4FED6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347DA-07CE-4856-93AA-3CC8AE3DA5C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5173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CB1C8-7FCC-492A-87F7-6D33D0B2BFE0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BDA3B-C1C8-4E5D-BEFC-EF0E369494A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38689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C2A8F-6F9E-4830-848E-289178A807DA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1966B-D0D8-4617-B2A9-903279C2CF2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40124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2E640-68A8-4F1A-9A6B-E9B7A1B8040D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3131F-40B6-49A1-AAF5-423A3F68E1B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99485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57F9B-319B-4E4F-B3D1-D115B760E21A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51A52-C5F1-470B-A52B-57D0E8771D4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79571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79C83-E8F8-4E95-8132-AC48D8007318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B31A4-B264-493B-84A6-4C7F994E088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157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fld id="{F80AA308-32DC-43CC-B34E-9F771F67FF1E}" type="datetimeFigureOut">
              <a:rPr lang="ru-RU"/>
              <a:pPr>
                <a:defRPr/>
              </a:pPr>
              <a:t>15.09.2015</a:t>
            </a:fld>
            <a:endParaRPr lang="ru-RU" alt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>
              <a:defRPr/>
            </a:pPr>
            <a:fld id="{C31DE9C8-37CF-48FB-A3E3-6C1B02E22F8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7066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295400" y="1143000"/>
            <a:ext cx="6629400" cy="2209800"/>
          </a:xfrm>
        </p:spPr>
        <p:txBody>
          <a:bodyPr anchor="ctr"/>
          <a:lstStyle/>
          <a:p>
            <a:pPr eaLnBrk="1" hangingPunct="1"/>
            <a:r>
              <a:rPr lang="ru-RU" sz="5400" b="1" smtClean="0"/>
              <a:t>Структура научно-исследовательской работы учащихся</a:t>
            </a: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 sz="480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Объект и предмет исследования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Объект - это то, на что направлен процесс познания. </a:t>
            </a:r>
          </a:p>
          <a:p>
            <a:pPr eaLnBrk="1" hangingPunct="1"/>
            <a:r>
              <a:rPr lang="ru-RU" smtClean="0"/>
              <a:t>Предмет исследования - часть, сторона объекта.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ru-RU" sz="4400" smtClean="0"/>
              <a:t>Гипотеза</a:t>
            </a:r>
            <a:br>
              <a:rPr lang="ru-RU" sz="4400" smtClean="0"/>
            </a:br>
            <a:endParaRPr lang="ru-RU" sz="44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- предположение, выдвигаемое для объяснения каких-либо явлений, которое может подтвердиться или не подтвердиться.</a:t>
            </a: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Методы исследования</a:t>
            </a:r>
            <a:br>
              <a:rPr lang="ru-RU" sz="3800" smtClean="0"/>
            </a:br>
            <a:endParaRPr lang="ru-RU" sz="38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- способы (пути) достижения цели:</a:t>
            </a:r>
          </a:p>
          <a:p>
            <a:pPr eaLnBrk="1" hangingPunct="1">
              <a:buFontTx/>
              <a:buChar char="-"/>
            </a:pPr>
            <a:r>
              <a:rPr lang="ru-RU" smtClean="0"/>
              <a:t>А) теоретические;</a:t>
            </a:r>
          </a:p>
          <a:p>
            <a:pPr eaLnBrk="1" hangingPunct="1">
              <a:buFontTx/>
              <a:buChar char="-"/>
            </a:pPr>
            <a:r>
              <a:rPr lang="ru-RU" smtClean="0"/>
              <a:t>Б) практические.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Новизна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ru-RU" sz="2600" smtClean="0"/>
              <a:t>то, что сделано впервые.</a:t>
            </a:r>
          </a:p>
          <a:p>
            <a:pPr eaLnBrk="1" hangingPunct="1">
              <a:buFontTx/>
              <a:buChar char="-"/>
            </a:pPr>
            <a:endParaRPr lang="ru-RU" sz="2600" smtClean="0"/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        Новизна исследования может иметь как теоретическое, так и практическое значение. Теоретическое значение исследования заключается в создании концепции, получении гипотезы, закономерности, метода, модели, подхода, понятия, принципа, выявлении проблемы, тенденции, направления, разработке системы. </a:t>
            </a:r>
          </a:p>
          <a:p>
            <a:pPr eaLnBrk="1" hangingPunct="1"/>
            <a:endParaRPr lang="ru-RU" sz="26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Практическая значимость</a:t>
            </a:r>
            <a:br>
              <a:rPr lang="ru-RU" sz="3800" smtClean="0"/>
            </a:br>
            <a:endParaRPr lang="ru-RU" sz="38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- где и каким образом могут быть использованы результаты исследования.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Например:</a:t>
            </a:r>
          </a:p>
          <a:p>
            <a:pPr eaLnBrk="1" hangingPunct="1"/>
            <a:r>
              <a:rPr lang="ru-RU" smtClean="0"/>
              <a:t>на основе исследования может быть разработан комплекс рекомендаций…</a:t>
            </a:r>
          </a:p>
          <a:p>
            <a:pPr eaLnBrk="1" hangingPunct="1"/>
            <a:r>
              <a:rPr lang="ru-RU" smtClean="0"/>
              <a:t>результаты исследования могут быть применены на уроках…</a:t>
            </a:r>
          </a:p>
          <a:p>
            <a:pPr eaLnBrk="1" hangingPunct="1"/>
            <a:r>
              <a:rPr lang="ru-RU" smtClean="0"/>
              <a:t>…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88987"/>
          </a:xfrm>
        </p:spPr>
        <p:txBody>
          <a:bodyPr anchor="ctr"/>
          <a:lstStyle/>
          <a:p>
            <a:pPr eaLnBrk="1" hangingPunct="1"/>
            <a:r>
              <a:rPr lang="ru-RU" smtClean="0"/>
              <a:t>Основная часть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19200"/>
            <a:ext cx="8229600" cy="4530725"/>
          </a:xfrm>
        </p:spPr>
        <p:txBody>
          <a:bodyPr/>
          <a:lstStyle/>
          <a:p>
            <a:pPr eaLnBrk="1" hangingPunct="1"/>
            <a:r>
              <a:rPr lang="ru-RU" sz="2800" smtClean="0"/>
              <a:t>Состоит из 2-3 глав.</a:t>
            </a:r>
          </a:p>
          <a:p>
            <a:pPr eaLnBrk="1" hangingPunct="1"/>
            <a:r>
              <a:rPr lang="ru-RU" sz="2800" smtClean="0"/>
              <a:t>В главе 1 даются итоги анализа специальной литературы, теоретического обоснования темы исследования, история изучения вопроса</a:t>
            </a:r>
          </a:p>
          <a:p>
            <a:pPr eaLnBrk="1" hangingPunct="1"/>
            <a:r>
              <a:rPr lang="ru-RU" sz="2800" smtClean="0"/>
              <a:t>Остальные главы описывают практические этапы работы, интерпретацию данных, выявление определенных закономерностей в изучаемых явлениях. </a:t>
            </a:r>
            <a:r>
              <a:rPr lang="ru-RU" sz="2800" b="1" smtClean="0"/>
              <a:t>Каждая глава завершается выводами.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ru-RU" smtClean="0"/>
              <a:t>Заключение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Итоги исследования: выводы, полученные результаты, значимость полученных результатов, перспективы исследования, использования результатов</a:t>
            </a:r>
          </a:p>
          <a:p>
            <a:pPr eaLnBrk="1" hangingPunct="1"/>
            <a:r>
              <a:rPr lang="ru-RU" smtClean="0"/>
              <a:t>1-2 страницы</a:t>
            </a:r>
          </a:p>
          <a:p>
            <a:pPr eaLnBrk="1" hangingPunct="1"/>
            <a:r>
              <a:rPr lang="ru-RU" smtClean="0"/>
              <a:t>Если во введении была выдвинута гипотеза, то в заключении указывается, подтвердилась она или нет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Приложения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  В приложения выносятся графики, таблицы и прочие вспомогательные или дополнительные материалы, которые визуально загромождают основную часть работы, существенно увеличивают объем исследования. </a:t>
            </a:r>
            <a:r>
              <a:rPr lang="ru-RU" b="1" smtClean="0"/>
              <a:t>При расчете объема работы - приложения не учитываются</a:t>
            </a:r>
            <a:r>
              <a:rPr lang="ru-RU" smtClean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ru-RU" smtClean="0"/>
              <a:t>Библиография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ГОСТ 7.1-2003.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  Библиографическая запись. Библиографическое описание. Общие требования и правила составления.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Библиография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 eaLnBrk="1" hangingPunct="1">
              <a:buFont typeface="Wingdings" pitchFamily="2" charset="2"/>
              <a:buNone/>
            </a:pPr>
            <a:r>
              <a:rPr lang="ru-RU" b="1" i="1" smtClean="0"/>
              <a:t>Структура: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i="1" smtClean="0"/>
              <a:t> Автор. 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i="1" smtClean="0"/>
              <a:t>Основное заглавие: сведения, относящиеся к заглавию 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i="1" smtClean="0"/>
              <a:t>Сведения об ответственности. 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i="1" smtClean="0"/>
              <a:t> Сведения об издании. </a:t>
            </a:r>
            <a:endParaRPr lang="ru-RU" smtClean="0"/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smtClean="0"/>
              <a:t> </a:t>
            </a:r>
            <a:r>
              <a:rPr lang="ru-RU" i="1" smtClean="0"/>
              <a:t>Выходные данные. 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i="1" smtClean="0"/>
              <a:t> Объем.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ru-RU" smtClean="0"/>
              <a:t>Оформление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Титульный лист:</a:t>
            </a:r>
          </a:p>
          <a:p>
            <a:pPr eaLnBrk="1" hangingPunct="1"/>
            <a:r>
              <a:rPr lang="ru-RU" smtClean="0"/>
              <a:t>Название конкурса</a:t>
            </a:r>
          </a:p>
          <a:p>
            <a:pPr eaLnBrk="1" hangingPunct="1"/>
            <a:r>
              <a:rPr lang="ru-RU" smtClean="0"/>
              <a:t>Тема работы</a:t>
            </a:r>
          </a:p>
          <a:p>
            <a:pPr eaLnBrk="1" hangingPunct="1"/>
            <a:r>
              <a:rPr lang="ru-RU" smtClean="0"/>
              <a:t>Автор (ФИО, класс, ОУ)</a:t>
            </a:r>
          </a:p>
          <a:p>
            <a:pPr eaLnBrk="1" hangingPunct="1"/>
            <a:r>
              <a:rPr lang="ru-RU" smtClean="0"/>
              <a:t>Научный руководитель (ФИО, должность, научная степень и звание)</a:t>
            </a:r>
          </a:p>
          <a:p>
            <a:pPr eaLnBrk="1" hangingPunct="1"/>
            <a:r>
              <a:rPr lang="ru-RU" smtClean="0"/>
              <a:t>Снизу – название населенного пункта, где расположено данное ОУ,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Библиография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smtClean="0"/>
              <a:t>При наличии двух и трех авторов указывают только имя первого автора или выделенного на книге каким-либо способом (цветом, шрифтом). Имена всех авторов приводят в библиографическом описании в сведениях об ответственности.</a:t>
            </a:r>
            <a:endParaRPr lang="ru-RU" sz="2100" b="1" smtClean="0"/>
          </a:p>
          <a:p>
            <a:pPr eaLnBrk="1" hangingPunct="1">
              <a:lnSpc>
                <a:spcPct val="80000"/>
              </a:lnSpc>
            </a:pPr>
            <a:r>
              <a:rPr lang="ru-RU" sz="2100" b="1" smtClean="0"/>
              <a:t>Основным заглавием </a:t>
            </a:r>
            <a:r>
              <a:rPr lang="ru-RU" sz="2100" smtClean="0"/>
              <a:t>является заглавие книги или статьи, а </a:t>
            </a:r>
            <a:r>
              <a:rPr lang="ru-RU" sz="2100" b="1" smtClean="0"/>
              <a:t>сведением, относящимся к заглавию </a:t>
            </a:r>
            <a:r>
              <a:rPr lang="ru-RU" sz="2100" smtClean="0"/>
              <a:t>- пояснение жанра, типа издания, например, сборник статей, учебное пособие и т.п.</a:t>
            </a:r>
            <a:endParaRPr lang="ru-RU" sz="2100" b="1" smtClean="0"/>
          </a:p>
          <a:p>
            <a:pPr eaLnBrk="1" hangingPunct="1">
              <a:lnSpc>
                <a:spcPct val="80000"/>
              </a:lnSpc>
            </a:pPr>
            <a:r>
              <a:rPr lang="ru-RU" sz="2100" b="1" smtClean="0"/>
              <a:t>Сведения об ответственности </a:t>
            </a:r>
            <a:r>
              <a:rPr lang="ru-RU" sz="2100" smtClean="0"/>
              <a:t>- это сведения о соавторах, переводчиках, редакторах и/или о той организации, которая принимает на себя ответственности за данную публикацию.</a:t>
            </a:r>
            <a:endParaRPr lang="ru-RU" sz="2100" b="1" smtClean="0"/>
          </a:p>
          <a:p>
            <a:pPr eaLnBrk="1" hangingPunct="1">
              <a:lnSpc>
                <a:spcPct val="80000"/>
              </a:lnSpc>
            </a:pPr>
            <a:r>
              <a:rPr lang="ru-RU" sz="2100" b="1" smtClean="0"/>
              <a:t>Сведения об издании </a:t>
            </a:r>
            <a:r>
              <a:rPr lang="ru-RU" sz="2100" smtClean="0"/>
              <a:t>включают качественную и количественную характеристику документа - переработанное, стереотипное, 2-е и т. п. 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Библиография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600" b="1" smtClean="0"/>
              <a:t>Выходные данные </a:t>
            </a:r>
            <a:r>
              <a:rPr lang="ru-RU" sz="2600" smtClean="0"/>
              <a:t>- это наименование города, издательства, где опубликована книга и года издания. Москва, Ленинград, Санкт-Петербург, Лондон, Париж и Нью-Йорк сокращаются (М., Л., СПб., L., </a:t>
            </a:r>
            <a:r>
              <a:rPr lang="en-US" sz="2600" smtClean="0"/>
              <a:t>P</a:t>
            </a:r>
            <a:r>
              <a:rPr lang="ru-RU" sz="2600" smtClean="0"/>
              <a:t>., </a:t>
            </a:r>
            <a:r>
              <a:rPr lang="en-US" sz="2600" smtClean="0"/>
              <a:t>N</a:t>
            </a:r>
            <a:r>
              <a:rPr lang="ru-RU" sz="2600" smtClean="0"/>
              <a:t>-</a:t>
            </a:r>
            <a:r>
              <a:rPr lang="en-US" sz="2600" smtClean="0"/>
              <a:t>Y</a:t>
            </a:r>
            <a:r>
              <a:rPr lang="ru-RU" sz="2600" smtClean="0"/>
              <a:t>.). Все остальные города пишутся полностью (Новосибирск, Киев). Названия издательств сокращаются в соответствии с ГОСТом. Названия издательств книг, опубликованных до 1917 года, пишутся полностью. Дата для книги означает год издания.</a:t>
            </a:r>
            <a:endParaRPr lang="ru-RU" sz="2600" b="1" smtClean="0"/>
          </a:p>
          <a:p>
            <a:pPr eaLnBrk="1" hangingPunct="1">
              <a:lnSpc>
                <a:spcPct val="80000"/>
              </a:lnSpc>
            </a:pPr>
            <a:r>
              <a:rPr lang="ru-RU" sz="2600" b="1" smtClean="0"/>
              <a:t>Объем </a:t>
            </a:r>
            <a:r>
              <a:rPr lang="ru-RU" sz="2600" smtClean="0"/>
              <a:t>- это количество страниц или страницы, на которых опубликована статья в журнале или сборнике 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Библиография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/>
              <a:t>Пример оформления: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85800" y="2667000"/>
            <a:ext cx="76962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2400" i="1"/>
              <a:t>Креспель Ж.-П. Повседневная жизнь Монмартра во времена Пикассо, 1900-1910: пер. с фр. / Ж.-П.Креспель. – М.: Мол. гвардия, 2000. – 256 с.: ил.</a:t>
            </a:r>
          </a:p>
          <a:p>
            <a:pPr eaLnBrk="0" hangingPunct="0"/>
            <a:endParaRPr lang="ru-RU" sz="2400" i="1"/>
          </a:p>
          <a:p>
            <a:pPr eaLnBrk="0" hangingPunct="0"/>
            <a:r>
              <a:rPr lang="ru-RU" sz="2000" i="1"/>
              <a:t>Автор</a:t>
            </a:r>
            <a:r>
              <a:rPr lang="ru-RU" sz="2000" b="1" i="1"/>
              <a:t>.</a:t>
            </a:r>
            <a:r>
              <a:rPr lang="ru-RU" sz="2000" i="1"/>
              <a:t> Заглавие </a:t>
            </a:r>
            <a:r>
              <a:rPr lang="ru-RU" sz="2000" b="1" i="1"/>
              <a:t>:</a:t>
            </a:r>
            <a:r>
              <a:rPr lang="ru-RU" sz="2000" i="1"/>
              <a:t> сведения, относящиеся к заглавию (см. на титуле) </a:t>
            </a:r>
            <a:r>
              <a:rPr lang="ru-RU" sz="2000" b="1" i="1"/>
              <a:t>/</a:t>
            </a:r>
            <a:r>
              <a:rPr lang="ru-RU" sz="2000" i="1"/>
              <a:t> сведения об ответственности (авторы) </a:t>
            </a:r>
            <a:r>
              <a:rPr lang="ru-RU" sz="2000" b="1" i="1"/>
              <a:t>;</a:t>
            </a:r>
            <a:r>
              <a:rPr lang="ru-RU" sz="2000" i="1"/>
              <a:t> последующие сведения об ответственности (редакторы, переводчики, коллективы)</a:t>
            </a:r>
            <a:r>
              <a:rPr lang="ru-RU" sz="2000" b="1" i="1"/>
              <a:t>. -</a:t>
            </a:r>
            <a:r>
              <a:rPr lang="ru-RU" sz="2000" i="1"/>
              <a:t> Сведения об издании (информация о переиздании, номер издания)</a:t>
            </a:r>
            <a:r>
              <a:rPr lang="ru-RU" sz="2000" b="1" i="1"/>
              <a:t>. - </a:t>
            </a:r>
            <a:r>
              <a:rPr lang="ru-RU" sz="2000" i="1"/>
              <a:t>Место издания </a:t>
            </a:r>
            <a:r>
              <a:rPr lang="ru-RU" sz="2000" b="1" i="1"/>
              <a:t>:</a:t>
            </a:r>
            <a:r>
              <a:rPr lang="ru-RU" sz="2000" i="1"/>
              <a:t> Издательство</a:t>
            </a:r>
            <a:r>
              <a:rPr lang="ru-RU" sz="2000" b="1" i="1"/>
              <a:t>,</a:t>
            </a:r>
            <a:r>
              <a:rPr lang="ru-RU" sz="2000" i="1"/>
              <a:t> Год издания</a:t>
            </a:r>
            <a:r>
              <a:rPr lang="ru-RU" sz="2000" b="1" i="1"/>
              <a:t>. - </a:t>
            </a:r>
            <a:r>
              <a:rPr lang="ru-RU" sz="2000" i="1"/>
              <a:t>Объем</a:t>
            </a:r>
            <a:r>
              <a:rPr lang="ru-RU" sz="2000" b="1" i="1"/>
              <a:t>. - (</a:t>
            </a:r>
            <a:r>
              <a:rPr lang="ru-RU" sz="2000" i="1"/>
              <a:t>Серия</a:t>
            </a:r>
            <a:r>
              <a:rPr lang="ru-RU" sz="2000" b="1" i="1"/>
              <a:t>).</a:t>
            </a:r>
            <a:r>
              <a:rPr lang="ru-RU" sz="2000"/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139825"/>
          </a:xfrm>
        </p:spPr>
        <p:txBody>
          <a:bodyPr/>
          <a:lstStyle/>
          <a:p>
            <a:pPr eaLnBrk="1" hangingPunct="1"/>
            <a:r>
              <a:rPr lang="ru-RU" smtClean="0"/>
              <a:t>Библиография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/>
              <a:t>   Особенности библиографического описания электронного ресурса</a:t>
            </a:r>
            <a:r>
              <a:rPr lang="ru-RU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28600" y="2563813"/>
            <a:ext cx="8405813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 b="1" i="1" u="sng"/>
              <a:t>Ресурсы локального доступа:</a:t>
            </a:r>
          </a:p>
          <a:p>
            <a:pPr algn="ctr"/>
            <a:endParaRPr lang="ru-RU" sz="2400"/>
          </a:p>
          <a:p>
            <a:r>
              <a:rPr lang="ru-RU" sz="2400" i="1"/>
              <a:t>Шарков Ф. И. Социология [Электронный ресурс]: теория и методы: учебник / Ф.И. Шарков. - М.; Экзамен, 2007. - 1 эл. опт. диск (CD-ROM).</a:t>
            </a:r>
            <a:endParaRPr lang="ru-RU"/>
          </a:p>
          <a:p>
            <a:endParaRPr lang="ru-RU"/>
          </a:p>
          <a:p>
            <a:r>
              <a:rPr lang="ru-RU" sz="2400" i="1"/>
              <a:t>Видеолекции: раздел "Право" [Мультимедиа]: учебное пособие. - Прогр. - М.; Статут, 2007. - эл. опт. диск (DVD-ROM); цв., зв.</a:t>
            </a:r>
            <a:r>
              <a:rPr lang="ru-RU" sz="2400"/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Библиография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900" b="1" smtClean="0"/>
              <a:t>     </a:t>
            </a:r>
            <a:endParaRPr lang="ru-RU" sz="24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u="sng" smtClean="0"/>
              <a:t>Сетевые ресурсы: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i="1" u="sng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i="1" smtClean="0"/>
              <a:t>     Куратов А.А. Кафедра истории Поморского государственного университета [Электронный ресурс]/ А.А. Куратов. - Режим доступа: http://hist.pomorsu.ru/history.html. Дата обращения: 01.09.2009.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i="1" smtClean="0"/>
              <a:t>    Единое окно доступа к образовательным ресурсам: портал [Электронный ресурс]. - Режим доступа: http://window.edu.ru. Дата обращения: 01.09.2009.</a:t>
            </a:r>
            <a:endParaRPr lang="ru-RU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28600" y="1219200"/>
            <a:ext cx="79708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2800" b="1"/>
              <a:t>Особенности библиографического описания электронного ресурса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ru-RU" smtClean="0"/>
              <a:t>Ссылка на источник: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600200"/>
            <a:ext cx="8229600" cy="4495800"/>
          </a:xfrm>
        </p:spPr>
        <p:txBody>
          <a:bodyPr/>
          <a:lstStyle/>
          <a:p>
            <a:pPr eaLnBrk="1" hangingPunct="1"/>
            <a:r>
              <a:rPr lang="ru-RU" smtClean="0"/>
              <a:t>В целом оформляется в виде номера библиографической записи </a:t>
            </a:r>
            <a:r>
              <a:rPr lang="en-US" smtClean="0"/>
              <a:t>[</a:t>
            </a:r>
            <a:r>
              <a:rPr lang="ru-RU" smtClean="0"/>
              <a:t>в квадратных скобках</a:t>
            </a:r>
            <a:r>
              <a:rPr lang="en-US" smtClean="0"/>
              <a:t>]</a:t>
            </a:r>
            <a:r>
              <a:rPr lang="ru-RU" smtClean="0"/>
              <a:t>, который ставится после упоминания автора или коллектива авторов: </a:t>
            </a:r>
            <a:r>
              <a:rPr lang="en-US" smtClean="0"/>
              <a:t>N [16] </a:t>
            </a:r>
            <a:r>
              <a:rPr lang="ru-RU" smtClean="0"/>
              <a:t>считает, что… .</a:t>
            </a:r>
          </a:p>
          <a:p>
            <a:pPr algn="ctr" eaLnBrk="1" hangingPunct="1"/>
            <a:r>
              <a:rPr lang="ru-RU" smtClean="0"/>
              <a:t>При ссылке на определенный фрагмент указывают страницу: </a:t>
            </a:r>
            <a:r>
              <a:rPr lang="en-US" smtClean="0"/>
              <a:t>N</a:t>
            </a:r>
            <a:r>
              <a:rPr lang="ru-RU" smtClean="0"/>
              <a:t> писал: «…» </a:t>
            </a:r>
            <a:r>
              <a:rPr lang="en-US" smtClean="0"/>
              <a:t>[16, c.19].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3058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b="1" smtClean="0"/>
              <a:t>Подстрочная сноска</a:t>
            </a:r>
            <a:endParaRPr lang="ru-RU" sz="2800" smtClean="0"/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Источник описывается по правилам библиографического описания с указанием номера страницы. Например</a:t>
            </a:r>
            <a:r>
              <a:rPr lang="en-US" sz="2600" smtClean="0">
                <a:cs typeface="Arial" charset="0"/>
              </a:rPr>
              <a:t>¹</a:t>
            </a:r>
            <a:endParaRPr lang="ru-RU" sz="26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cs typeface="Arial" charset="0"/>
              </a:rPr>
              <a:t>¹</a:t>
            </a:r>
            <a:r>
              <a:rPr lang="ru-RU" sz="2600" smtClean="0">
                <a:cs typeface="Arial" charset="0"/>
              </a:rPr>
              <a:t>Ряписов, Н.А. Выпускная квалификационная работа в педагогическом вузе. – Новосибирск: Изд. НГПУ, 2002. – 137с. – С.80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>
                <a:cs typeface="Arial" charset="0"/>
              </a:rPr>
              <a:t>Когда один и тот же источник цитируется на странице несколько раз, название и выходные данные не повторяют, а отмечают: Там же. – С.81</a:t>
            </a:r>
          </a:p>
          <a:p>
            <a:pPr eaLnBrk="1" hangingPunct="1"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ctr"/>
          <a:lstStyle/>
          <a:p>
            <a:pPr algn="ctr" eaLnBrk="1" hangingPunct="1"/>
            <a:r>
              <a:rPr lang="ru-RU" smtClean="0"/>
              <a:t>Ссылка на источник:</a:t>
            </a:r>
          </a:p>
        </p:txBody>
      </p:sp>
      <p:sp>
        <p:nvSpPr>
          <p:cNvPr id="28676" name="Line 6"/>
          <p:cNvSpPr>
            <a:spLocks noChangeShapeType="1"/>
          </p:cNvSpPr>
          <p:nvPr/>
        </p:nvSpPr>
        <p:spPr bwMode="auto">
          <a:xfrm>
            <a:off x="1219200" y="3352800"/>
            <a:ext cx="708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800" smtClean="0"/>
              <a:t>Пример оформления титульного листа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43000"/>
            <a:ext cx="7772400" cy="5410200"/>
          </a:xfrm>
          <a:noFill/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Поволжская научно-исследовательская  конференция школьников «Интеллектуалы </a:t>
            </a:r>
            <a:r>
              <a:rPr lang="en-US" sz="1600" smtClean="0"/>
              <a:t>XXI</a:t>
            </a:r>
            <a:r>
              <a:rPr lang="ru-RU" sz="1600" smtClean="0"/>
              <a:t> века»</a:t>
            </a:r>
          </a:p>
          <a:p>
            <a:pPr algn="ctr" eaLnBrk="1" hangingPunct="1">
              <a:lnSpc>
                <a:spcPct val="80000"/>
              </a:lnSpc>
            </a:pPr>
            <a:endParaRPr lang="ru-RU" sz="2000" smtClean="0"/>
          </a:p>
          <a:p>
            <a:pPr algn="ctr" eaLnBrk="1" hangingPunct="1">
              <a:lnSpc>
                <a:spcPct val="80000"/>
              </a:lnSpc>
            </a:pPr>
            <a:endParaRPr lang="ru-RU" sz="2000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smtClean="0"/>
              <a:t>Отражение Гражданской войны в романе </a:t>
            </a:r>
            <a:endParaRPr lang="en-US" sz="2600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smtClean="0"/>
              <a:t>М.А. Булгакова «Белая гвардия</a:t>
            </a:r>
            <a:endParaRPr lang="ru-RU" sz="2800" b="1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i="1" smtClean="0"/>
              <a:t>                                                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smtClean="0"/>
              <a:t>           </a:t>
            </a:r>
            <a:endParaRPr lang="en-US" sz="20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i="1" smtClean="0"/>
              <a:t>                                  </a:t>
            </a:r>
            <a:r>
              <a:rPr lang="ru-RU" sz="1800" b="1" i="1" smtClean="0"/>
              <a:t>Выполнила: </a:t>
            </a:r>
            <a:r>
              <a:rPr lang="ru-RU" sz="1800" smtClean="0"/>
              <a:t>Иванова Мария Ивановна,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                                     учащаяся 11 класса МБОУ «СОШ №100»</a:t>
            </a: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/>
              <a:t>                                     Научный руководитель: </a:t>
            </a:r>
            <a:endParaRPr lang="ru-RU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                                     Петрова Анна Ивановна,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/>
              <a:t>                                     </a:t>
            </a:r>
            <a:r>
              <a:rPr lang="ru-RU" sz="1800" smtClean="0"/>
              <a:t>учитель русского языка и литературы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                                     высшей категории МБОУ «СОШ №100»</a:t>
            </a:r>
          </a:p>
          <a:p>
            <a:pPr algn="ctr" eaLnBrk="1" hangingPunct="1">
              <a:lnSpc>
                <a:spcPct val="80000"/>
              </a:lnSpc>
            </a:pPr>
            <a:endParaRPr lang="ru-RU" sz="1800" smtClean="0"/>
          </a:p>
          <a:p>
            <a:pPr algn="ctr" eaLnBrk="1" hangingPunct="1">
              <a:lnSpc>
                <a:spcPct val="80000"/>
              </a:lnSpc>
            </a:pPr>
            <a:endParaRPr lang="ru-RU" sz="1800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Нижнекамск, 2015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ru-RU" smtClean="0"/>
              <a:t>Оформление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534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Содержание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Введение…………………………………………………1-2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1. Гражданская война – духовный кризис России…3-4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2. Война глазами героев «Белой гвардии»…………5-6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3. Причины поражения Белой гвардии………………7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4. Образ хаоса в романе……………………………….8-9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Заключение……………………………………………….10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Библиография…………………………………………....11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Приложение 1……………………………………….……12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ru-RU" smtClean="0"/>
              <a:t>Введение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900" b="1" smtClean="0"/>
              <a:t>Объем не более 2-3 страниц.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900" b="1" smtClean="0"/>
              <a:t>Включает: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актуальность исследования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проблему исследования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цель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задачи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объект и предмет исследования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гипотезу (не обязательно)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методы исследования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этапы исследования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его практическую (а возможно, и научную) значимость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ru-RU" smtClean="0"/>
              <a:t>Актуальность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Почему в настоящее время необходимо изучать данную проблему, какие причины порождают исследуемую проблему, какие ее аспекты необходимо изучить, попытки ее изучить, ее современное состояние.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Проблема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ru-RU" smtClean="0"/>
              <a:t>Цель исследования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Это описание планируемого результата. Итогом может быть новая классификация, методическая разработка и т.д.</a:t>
            </a:r>
          </a:p>
          <a:p>
            <a:pPr eaLnBrk="1" hangingPunct="1"/>
            <a:r>
              <a:rPr lang="ru-RU" smtClean="0"/>
              <a:t>Формулировка целей начинается со слов: выявить, выяснить, сформировать, создать, обосновать, провести, построить, создать, систематизировать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ru-RU" smtClean="0"/>
              <a:t>Задачи исследования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1090613" lvl="2" indent="-419100" eaLnBrk="1" hangingPunct="1">
              <a:buFont typeface="Wingdings" pitchFamily="2" charset="2"/>
              <a:buNone/>
            </a:pPr>
            <a:r>
              <a:rPr lang="ru-RU" sz="2800" smtClean="0"/>
              <a:t>    Это основные пути достижения поставленной цели</a:t>
            </a:r>
          </a:p>
          <a:p>
            <a:pPr marL="1090613" lvl="2" indent="-419100" eaLnBrk="1" hangingPunct="1">
              <a:buFont typeface="Wingdings" pitchFamily="2" charset="2"/>
              <a:buNone/>
            </a:pPr>
            <a:endParaRPr lang="ru-RU" sz="2800" smtClean="0"/>
          </a:p>
          <a:p>
            <a:pPr marL="1090613" lvl="2" indent="-419100" eaLnBrk="1" hangingPunct="1">
              <a:buFont typeface="Wingdings" pitchFamily="2" charset="2"/>
              <a:buNone/>
            </a:pPr>
            <a:r>
              <a:rPr lang="ru-RU" sz="2800" smtClean="0"/>
              <a:t>Возможная формулировка:</a:t>
            </a:r>
          </a:p>
          <a:p>
            <a:pPr marL="1090613" lvl="2" indent="-419100" eaLnBrk="1" hangingPunct="1">
              <a:buFont typeface="Wingdings" pitchFamily="2" charset="2"/>
              <a:buNone/>
            </a:pPr>
            <a:r>
              <a:rPr lang="ru-RU" sz="2800" i="1" smtClean="0"/>
              <a:t>           Для достижения поставленной цели нами были определены следующие задачи:</a:t>
            </a:r>
          </a:p>
          <a:p>
            <a:pPr marL="1090613" lvl="2" indent="-419100" eaLnBrk="1" hangingPunct="1">
              <a:buFont typeface="Wingdings" pitchFamily="2" charset="2"/>
              <a:buAutoNum type="arabicPeriod"/>
            </a:pPr>
            <a:r>
              <a:rPr lang="ru-RU" sz="2800" i="1" smtClean="0"/>
              <a:t>Изучить литературу по проблеме;</a:t>
            </a:r>
          </a:p>
          <a:p>
            <a:pPr marL="1090613" lvl="2" indent="-419100" eaLnBrk="1" hangingPunct="1">
              <a:buFont typeface="Wingdings" pitchFamily="2" charset="2"/>
              <a:buAutoNum type="arabicPeriod"/>
            </a:pPr>
            <a:r>
              <a:rPr lang="ru-RU" sz="2800" i="1" smtClean="0"/>
              <a:t>…</a:t>
            </a:r>
          </a:p>
          <a:p>
            <a:pPr marL="1090613" lvl="2" indent="-419100" eaLnBrk="1" hangingPunct="1">
              <a:buFont typeface="Wingdings" pitchFamily="2" charset="2"/>
              <a:buAutoNum type="arabicPeriod"/>
            </a:pPr>
            <a:endParaRPr lang="ru-RU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1090</TotalTime>
  <Words>1150</Words>
  <Application>Microsoft Office PowerPoint</Application>
  <PresentationFormat>Экран (4:3)</PresentationFormat>
  <Paragraphs>138</Paragraphs>
  <Slides>26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Край</vt:lpstr>
      <vt:lpstr>Структура научно-исследовательской работы учащихся</vt:lpstr>
      <vt:lpstr>Оформление</vt:lpstr>
      <vt:lpstr>Пример оформления титульного листа</vt:lpstr>
      <vt:lpstr>Оформление</vt:lpstr>
      <vt:lpstr>Введение</vt:lpstr>
      <vt:lpstr>Актуальность</vt:lpstr>
      <vt:lpstr>Проблема</vt:lpstr>
      <vt:lpstr>Цель исследования</vt:lpstr>
      <vt:lpstr>Задачи исследования</vt:lpstr>
      <vt:lpstr>Объект и предмет исследования</vt:lpstr>
      <vt:lpstr>Гипотеза </vt:lpstr>
      <vt:lpstr>Методы исследования </vt:lpstr>
      <vt:lpstr>Новизна</vt:lpstr>
      <vt:lpstr>Практическая значимость </vt:lpstr>
      <vt:lpstr>Основная часть</vt:lpstr>
      <vt:lpstr>Заключение</vt:lpstr>
      <vt:lpstr>Приложения</vt:lpstr>
      <vt:lpstr>Библиография</vt:lpstr>
      <vt:lpstr>Библиография</vt:lpstr>
      <vt:lpstr>Библиография</vt:lpstr>
      <vt:lpstr>Библиография</vt:lpstr>
      <vt:lpstr>Библиография</vt:lpstr>
      <vt:lpstr>Библиография</vt:lpstr>
      <vt:lpstr>Библиография</vt:lpstr>
      <vt:lpstr>Ссылка на источник:</vt:lpstr>
      <vt:lpstr>Ссылка на источник: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Танюша</dc:creator>
  <cp:lastModifiedBy>Admin</cp:lastModifiedBy>
  <cp:revision>37</cp:revision>
  <cp:lastPrinted>1601-01-01T00:00:00Z</cp:lastPrinted>
  <dcterms:created xsi:type="dcterms:W3CDTF">1601-01-01T00:00:00Z</dcterms:created>
  <dcterms:modified xsi:type="dcterms:W3CDTF">2015-09-15T08:46:32Z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